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4"/>
  </p:notesMasterIdLst>
  <p:sldIdLst>
    <p:sldId id="257" r:id="rId2"/>
    <p:sldId id="507" r:id="rId3"/>
    <p:sldId id="508" r:id="rId4"/>
    <p:sldId id="499" r:id="rId5"/>
    <p:sldId id="501" r:id="rId6"/>
    <p:sldId id="476" r:id="rId7"/>
    <p:sldId id="500" r:id="rId8"/>
    <p:sldId id="378" r:id="rId9"/>
    <p:sldId id="373" r:id="rId10"/>
    <p:sldId id="396" r:id="rId11"/>
    <p:sldId id="485" r:id="rId12"/>
    <p:sldId id="486" r:id="rId13"/>
    <p:sldId id="446" r:id="rId14"/>
    <p:sldId id="447" r:id="rId15"/>
    <p:sldId id="367" r:id="rId16"/>
    <p:sldId id="448" r:id="rId17"/>
    <p:sldId id="449" r:id="rId18"/>
    <p:sldId id="450" r:id="rId19"/>
    <p:sldId id="451" r:id="rId20"/>
    <p:sldId id="514" r:id="rId21"/>
    <p:sldId id="455" r:id="rId22"/>
    <p:sldId id="456" r:id="rId23"/>
    <p:sldId id="457" r:id="rId24"/>
    <p:sldId id="458" r:id="rId25"/>
    <p:sldId id="460" r:id="rId26"/>
    <p:sldId id="462" r:id="rId27"/>
    <p:sldId id="372" r:id="rId28"/>
    <p:sldId id="415" r:id="rId29"/>
    <p:sldId id="416" r:id="rId30"/>
    <p:sldId id="417" r:id="rId31"/>
    <p:sldId id="428" r:id="rId32"/>
    <p:sldId id="473" r:id="rId33"/>
    <p:sldId id="435" r:id="rId34"/>
    <p:sldId id="436" r:id="rId35"/>
    <p:sldId id="470" r:id="rId36"/>
    <p:sldId id="471" r:id="rId37"/>
    <p:sldId id="437" r:id="rId38"/>
    <p:sldId id="441" r:id="rId39"/>
    <p:sldId id="478" r:id="rId40"/>
    <p:sldId id="487" r:id="rId41"/>
    <p:sldId id="463" r:id="rId42"/>
    <p:sldId id="464" r:id="rId43"/>
    <p:sldId id="465" r:id="rId44"/>
    <p:sldId id="511" r:id="rId45"/>
    <p:sldId id="509" r:id="rId46"/>
    <p:sldId id="322" r:id="rId47"/>
    <p:sldId id="325" r:id="rId48"/>
    <p:sldId id="358" r:id="rId49"/>
    <p:sldId id="360" r:id="rId50"/>
    <p:sldId id="328" r:id="rId51"/>
    <p:sldId id="329" r:id="rId52"/>
    <p:sldId id="330" r:id="rId53"/>
    <p:sldId id="331" r:id="rId54"/>
    <p:sldId id="332" r:id="rId55"/>
    <p:sldId id="333" r:id="rId56"/>
    <p:sldId id="334" r:id="rId57"/>
    <p:sldId id="336" r:id="rId58"/>
    <p:sldId id="337" r:id="rId59"/>
    <p:sldId id="493" r:id="rId60"/>
    <p:sldId id="338" r:id="rId61"/>
    <p:sldId id="340" r:id="rId62"/>
    <p:sldId id="503" r:id="rId63"/>
    <p:sldId id="516" r:id="rId64"/>
    <p:sldId id="339" r:id="rId65"/>
    <p:sldId id="342" r:id="rId66"/>
    <p:sldId id="343" r:id="rId67"/>
    <p:sldId id="344" r:id="rId68"/>
    <p:sldId id="345" r:id="rId69"/>
    <p:sldId id="513" r:id="rId70"/>
    <p:sldId id="390" r:id="rId71"/>
    <p:sldId id="391" r:id="rId72"/>
    <p:sldId id="393" r:id="rId73"/>
    <p:sldId id="515" r:id="rId74"/>
    <p:sldId id="494" r:id="rId75"/>
    <p:sldId id="512" r:id="rId76"/>
    <p:sldId id="472" r:id="rId77"/>
    <p:sldId id="496" r:id="rId78"/>
    <p:sldId id="481" r:id="rId79"/>
    <p:sldId id="491" r:id="rId80"/>
    <p:sldId id="313" r:id="rId81"/>
    <p:sldId id="315" r:id="rId82"/>
    <p:sldId id="316" r:id="rId83"/>
    <p:sldId id="517" r:id="rId84"/>
    <p:sldId id="505" r:id="rId85"/>
    <p:sldId id="504" r:id="rId86"/>
    <p:sldId id="502" r:id="rId87"/>
    <p:sldId id="495" r:id="rId88"/>
    <p:sldId id="492" r:id="rId89"/>
    <p:sldId id="484" r:id="rId90"/>
    <p:sldId id="489" r:id="rId91"/>
    <p:sldId id="490" r:id="rId92"/>
    <p:sldId id="510"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21"/>
    <p:restoredTop sz="80478"/>
  </p:normalViewPr>
  <p:slideViewPr>
    <p:cSldViewPr snapToGrid="0" snapToObjects="1">
      <p:cViewPr>
        <p:scale>
          <a:sx n="97" d="100"/>
          <a:sy n="97" d="100"/>
        </p:scale>
        <p:origin x="960" y="-112"/>
      </p:cViewPr>
      <p:guideLst/>
    </p:cSldViewPr>
  </p:slideViewPr>
  <p:outlineViewPr>
    <p:cViewPr>
      <p:scale>
        <a:sx n="33" d="100"/>
        <a:sy n="33" d="100"/>
      </p:scale>
      <p:origin x="0" y="-1664"/>
    </p:cViewPr>
  </p:outlineViewPr>
  <p:notesTextViewPr>
    <p:cViewPr>
      <p:scale>
        <a:sx n="1" d="1"/>
        <a:sy n="1" d="1"/>
      </p:scale>
      <p:origin x="0" y="-1864"/>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 formula approximate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a slide for adding noise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 talk a little more about how it relates to microscopy </a:t>
            </a: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 formula explain</a:t>
            </a: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smtClean="0"/>
              <a:t>TODO</a:t>
            </a:r>
            <a:r>
              <a:rPr lang="en-US" baseline="0" dirty="0" smtClean="0"/>
              <a:t>: page 57 animation fix</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64 detail remove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slide 33 formula update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902655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14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15</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a:t>
            </a:r>
            <a:r>
              <a:rPr lang="en-US" baseline="0" dirty="0" smtClean="0"/>
              <a:t>only contains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smtClean="0"/>
              <a:t>://</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20</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r>
              <a:rPr lang="en-US" baseline="0" dirty="0" smtClean="0"/>
              <a:t>A BLE beacon is a small hardware broadcasting small packet of data to nearby mobile devices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544523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is </a:t>
            </a:r>
            <a:r>
              <a:rPr lang="en-US" baseline="0" dirty="0" smtClean="0"/>
              <a:t>basically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a:t>
            </a:r>
            <a:r>
              <a:rPr lang="en-US" baseline="0" dirty="0" smtClean="0"/>
              <a:t>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38</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39</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central</a:t>
            </a:r>
            <a:r>
              <a:rPr lang="en-US" baseline="0" dirty="0" smtClean="0"/>
              <a:t> idea about my research is the notion of extreme compression </a:t>
            </a:r>
          </a:p>
          <a:p>
            <a:r>
              <a:rPr lang="en-US" baseline="0" dirty="0" smtClean="0"/>
              <a:t>The discussion is on compression on multimedia data, including images and videos</a:t>
            </a:r>
          </a:p>
          <a:p>
            <a:endParaRPr lang="en-US" dirty="0" smtClean="0"/>
          </a:p>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41</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42</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19114955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45</a:t>
            </a:fld>
            <a:endParaRPr lang="en-US"/>
          </a:p>
        </p:txBody>
      </p:sp>
    </p:spTree>
    <p:extLst>
      <p:ext uri="{BB962C8B-B14F-4D97-AF65-F5344CB8AC3E}">
        <p14:creationId xmlns:p14="http://schemas.microsoft.com/office/powerpoint/2010/main" val="762770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48</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49</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Each</a:t>
            </a:r>
            <a:r>
              <a:rPr lang="en-US" baseline="0" dirty="0" smtClean="0"/>
              <a:t> grid is similar to this patch</a:t>
            </a:r>
          </a:p>
          <a:p>
            <a:endParaRPr lang="en-US" baseline="0" dirty="0" smtClean="0"/>
          </a:p>
          <a:p>
            <a:r>
              <a:rPr lang="en-US" baseline="0" dirty="0" smtClean="0"/>
              <a:t>To </a:t>
            </a:r>
            <a:r>
              <a:rPr lang="en-US" baseline="0" dirty="0" err="1" smtClean="0"/>
              <a:t>geenrate</a:t>
            </a:r>
            <a:r>
              <a:rPr lang="en-US" baseline="0" dirty="0" smtClean="0"/>
              <a:t> the set of patches, one approach that </a:t>
            </a:r>
            <a:r>
              <a:rPr lang="en-US" baseline="0" dirty="0" err="1" smtClean="0"/>
              <a:t>acdtually</a:t>
            </a:r>
            <a:r>
              <a:rPr lang="en-US" baseline="0" dirty="0" smtClean="0"/>
              <a:t>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50</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here we also tried to make a patch generated from k-</a:t>
            </a:r>
            <a:r>
              <a:rPr lang="en-US" baseline="0" dirty="0" err="1" smtClean="0"/>
              <a:t>menas</a:t>
            </a:r>
            <a:r>
              <a:rPr lang="en-US" baseline="0" dirty="0" smtClean="0"/>
              <a:t> on MNIST handwritten digit dataset</a:t>
            </a:r>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228334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err="1" smtClean="0"/>
              <a:t>Firly</a:t>
            </a:r>
            <a:r>
              <a:rPr lang="en-US" baseline="0" dirty="0" smtClean="0"/>
              <a: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63</a:t>
            </a:fld>
            <a:endParaRPr lang="en-US"/>
          </a:p>
        </p:txBody>
      </p:sp>
    </p:spTree>
    <p:extLst>
      <p:ext uri="{BB962C8B-B14F-4D97-AF65-F5344CB8AC3E}">
        <p14:creationId xmlns:p14="http://schemas.microsoft.com/office/powerpoint/2010/main" val="18911672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68</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69</a:t>
            </a:fld>
            <a:endParaRPr lang="en-US"/>
          </a:p>
        </p:txBody>
      </p:sp>
    </p:spTree>
    <p:extLst>
      <p:ext uri="{BB962C8B-B14F-4D97-AF65-F5344CB8AC3E}">
        <p14:creationId xmlns:p14="http://schemas.microsoft.com/office/powerpoint/2010/main" val="306031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74</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76</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77</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78</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79</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80</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81</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82</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83</a:t>
            </a:fld>
            <a:endParaRPr lang="en-US"/>
          </a:p>
        </p:txBody>
      </p:sp>
    </p:spTree>
    <p:extLst>
      <p:ext uri="{BB962C8B-B14F-4D97-AF65-F5344CB8AC3E}">
        <p14:creationId xmlns:p14="http://schemas.microsoft.com/office/powerpoint/2010/main" val="16109301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84</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85</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86</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87</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88</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89</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90</a:t>
            </a:fld>
            <a:endParaRPr lang="en-US"/>
          </a:p>
        </p:txBody>
      </p:sp>
    </p:spTree>
    <p:extLst>
      <p:ext uri="{BB962C8B-B14F-4D97-AF65-F5344CB8AC3E}">
        <p14:creationId xmlns:p14="http://schemas.microsoft.com/office/powerpoint/2010/main" val="162662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4/2/17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1.xml"/><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20.png"/><Relationship Id="rId1" Type="http://schemas.microsoft.com/office/2007/relationships/media" Target="../media/media1.mpeg"/><Relationship Id="rId2" Type="http://schemas.openxmlformats.org/officeDocument/2006/relationships/video" Target="../media/media1.m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png"/><Relationship Id="rId6" Type="http://schemas.openxmlformats.org/officeDocument/2006/relationships/image" Target="../media/image20.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4.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9.xml"/><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microsoft.com/office/2007/relationships/media" Target="../media/media2.mpeg"/><Relationship Id="rId2" Type="http://schemas.openxmlformats.org/officeDocument/2006/relationships/video" Target="../media/media2.m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gif"/><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8.xml"/><Relationship Id="rId5" Type="http://schemas.openxmlformats.org/officeDocument/2006/relationships/image" Target="../media/image41.png"/><Relationship Id="rId6" Type="http://schemas.openxmlformats.org/officeDocument/2006/relationships/image" Target="../media/image42.png"/><Relationship Id="rId1" Type="http://schemas.microsoft.com/office/2007/relationships/media" Target="../media/media7.mpeg"/><Relationship Id="rId2" Type="http://schemas.openxmlformats.org/officeDocument/2006/relationships/video" Target="../media/media7.mpe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emf"/><Relationship Id="rId6"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package" Target="../embeddings/Microsoft_Word_Document1.docx"/><Relationship Id="rId5" Type="http://schemas.openxmlformats.org/officeDocument/2006/relationships/image" Target="../media/image47.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53.tiff"/><Relationship Id="rId4" Type="http://schemas.openxmlformats.org/officeDocument/2006/relationships/image" Target="../media/image54.tiff"/><Relationship Id="rId5" Type="http://schemas.openxmlformats.org/officeDocument/2006/relationships/image" Target="../media/image55.tif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0.xml"/><Relationship Id="rId5" Type="http://schemas.openxmlformats.org/officeDocument/2006/relationships/image" Target="../media/image1.png"/><Relationship Id="rId6" Type="http://schemas.openxmlformats.org/officeDocument/2006/relationships/image" Target="../media/image20.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7.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jpg"/><Relationship Id="rId5" Type="http://schemas.openxmlformats.org/officeDocument/2006/relationships/image" Target="../media/image73.jpg"/><Relationship Id="rId6" Type="http://schemas.openxmlformats.org/officeDocument/2006/relationships/image" Target="../media/image74.jpg"/><Relationship Id="rId7" Type="http://schemas.openxmlformats.org/officeDocument/2006/relationships/image" Target="../media/image75.png"/><Relationship Id="rId8" Type="http://schemas.openxmlformats.org/officeDocument/2006/relationships/image" Target="../media/image76.jp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emf"/></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emf"/><Relationship Id="rId5" Type="http://schemas.openxmlformats.org/officeDocument/2006/relationships/image" Target="../media/image82.emf"/><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0.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5.png"/><Relationship Id="rId5" Type="http://schemas.openxmlformats.org/officeDocument/2006/relationships/image" Target="../media/image88.png"/><Relationship Id="rId6"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1.emf"/></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emf"/><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 Id="rId10" Type="http://schemas.openxmlformats.org/officeDocument/2006/relationships/image" Target="../media/image99.png"/><Relationship Id="rId11"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5" Type="http://schemas.openxmlformats.org/officeDocument/2006/relationships/image" Target="../media/image15.jpeg"/><Relationship Id="rId6"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4.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5.emf"/></Relationships>
</file>

<file path=ppt/slides/_rels/slide62.xml.rels><?xml version="1.0" encoding="UTF-8" standalone="yes"?>
<Relationships xmlns="http://schemas.openxmlformats.org/package/2006/relationships"><Relationship Id="rId3" Type="http://schemas.openxmlformats.org/officeDocument/2006/relationships/image" Target="../media/image106.emf"/><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tiff"/><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12.tiff"/><Relationship Id="rId4" Type="http://schemas.openxmlformats.org/officeDocument/2006/relationships/image" Target="../media/image113.gif"/><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114.emf"/><Relationship Id="rId4" Type="http://schemas.openxmlformats.org/officeDocument/2006/relationships/image" Target="../media/image115.emf"/><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16.emf"/></Relationships>
</file>

<file path=ppt/slides/_rels/slide67.xml.rels><?xml version="1.0" encoding="UTF-8" standalone="yes"?>
<Relationships xmlns="http://schemas.openxmlformats.org/package/2006/relationships"><Relationship Id="rId3" Type="http://schemas.openxmlformats.org/officeDocument/2006/relationships/image" Target="../media/image117.emf"/><Relationship Id="rId4" Type="http://schemas.openxmlformats.org/officeDocument/2006/relationships/image" Target="../media/image118.emf"/><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119.emf"/><Relationship Id="rId4" Type="http://schemas.openxmlformats.org/officeDocument/2006/relationships/image" Target="../media/image120.png"/><Relationship Id="rId5"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40.png"/><Relationship Id="rId5"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27.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png"/><Relationship Id="rId3" Type="http://schemas.openxmlformats.org/officeDocument/2006/relationships/image" Target="../media/image129.png"/></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3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35.png"/></Relationships>
</file>

<file path=ppt/slides/_rels/slide86.xml.rels><?xml version="1.0" encoding="UTF-8" standalone="yes"?>
<Relationships xmlns="http://schemas.openxmlformats.org/package/2006/relationships"><Relationship Id="rId3" Type="http://schemas.openxmlformats.org/officeDocument/2006/relationships/image" Target="../media/image136.emf"/><Relationship Id="rId4" Type="http://schemas.openxmlformats.org/officeDocument/2006/relationships/image" Target="../media/image137.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30.png"/><Relationship Id="rId5" Type="http://schemas.openxmlformats.org/officeDocument/2006/relationships/image" Target="../media/image14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138.png"/><Relationship Id="rId7" Type="http://schemas.openxmlformats.org/officeDocument/2006/relationships/image" Target="../media/image28.png"/><Relationship Id="rId8" Type="http://schemas.openxmlformats.org/officeDocument/2006/relationships/image" Target="../media/image139.png"/><Relationship Id="rId1" Type="http://schemas.microsoft.com/office/2007/relationships/media" Target="../media/media2.mpeg"/><Relationship Id="rId2" Type="http://schemas.openxmlformats.org/officeDocument/2006/relationships/video" Target="../media/media2.m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2296112"/>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1TB / hour data: need too many disks to save the data</a:t>
            </a:r>
          </a:p>
          <a:p>
            <a:endParaRPr lang="en-US" sz="2300" dirty="0">
              <a:cs typeface="Arial"/>
            </a:endParaRPr>
          </a:p>
          <a:p>
            <a:r>
              <a:rPr lang="en-US" sz="2300" dirty="0" smtClean="0">
                <a:cs typeface="Arial"/>
              </a:rPr>
              <a:t>Our method gives: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3"/>
                </p:tgtEl>
              </p:cMediaNode>
            </p:video>
            <p:seq concurrent="1" nextAc="seek">
              <p:cTn id="26" restart="whenNotActive" fill="hold" evtFilter="cancelBubble" nodeType="interactiveSeq">
                <p:stCondLst>
                  <p:cond evt="onClick" delay="0">
                    <p:tgtEl>
                      <p:spTgt spid="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16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17</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18</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19</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
            </a:r>
            <a:r>
              <a:rPr lang="en-US" dirty="0" smtClean="0">
                <a:latin typeface="Helvetica" charset="0"/>
                <a:ea typeface="Helvetica" charset="0"/>
                <a:cs typeface="Helvetica" charset="0"/>
              </a:rPr>
              <a:t>ata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4216" y="3896118"/>
            <a:ext cx="2634810" cy="2634810"/>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20</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943941" y="3360081"/>
            <a:ext cx="6819473"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21</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a14="http://schemas.microsoft.com/office/drawing/2010/main" xmlns=""/>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23</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25</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2228463" y="4953562"/>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26</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36604"/>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29</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672" y="1460945"/>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7" name="Content Placeholder 3"/>
          <p:cNvPicPr>
            <a:picLocks noChangeAspect="1"/>
          </p:cNvPicPr>
          <p:nvPr/>
        </p:nvPicPr>
        <p:blipFill>
          <a:blip r:embed="rId4"/>
          <a:srcRect t="2914" b="2914"/>
          <a:stretch>
            <a:fillRect/>
          </a:stretch>
        </p:blipFill>
        <p:spPr>
          <a:xfrm>
            <a:off x="5687415" y="2352597"/>
            <a:ext cx="2995360" cy="1647332"/>
          </a:xfrm>
          <a:prstGeom prst="rect">
            <a:avLst/>
          </a:prstGeom>
        </p:spPr>
      </p:pic>
    </p:spTree>
    <p:extLst>
      <p:ext uri="{BB962C8B-B14F-4D97-AF65-F5344CB8AC3E}">
        <p14:creationId xmlns:p14="http://schemas.microsoft.com/office/powerpoint/2010/main" val="492123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862"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32</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cxnSp>
        <p:nvCxnSpPr>
          <p:cNvPr id="11" name="Straight Connector 10"/>
          <p:cNvCxnSpPr/>
          <p:nvPr/>
        </p:nvCxnSpPr>
        <p:spPr>
          <a:xfrm flipH="1" flipV="1">
            <a:off x="4355218" y="1736228"/>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rotWithShape="1">
          <a:blip r:embed="rId7"/>
          <a:srcRect t="3054" r="3508"/>
          <a:stretch/>
        </p:blipFill>
        <p:spPr>
          <a:xfrm>
            <a:off x="6005808" y="1643603"/>
            <a:ext cx="1163618" cy="856109"/>
          </a:xfrm>
          <a:prstGeom prst="rect">
            <a:avLst/>
          </a:prstGeom>
        </p:spPr>
      </p:pic>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rotWithShape="1">
          <a:blip r:embed="rId7"/>
          <a:srcRect t="3054" r="3508"/>
          <a:stretch/>
        </p:blipFill>
        <p:spPr>
          <a:xfrm>
            <a:off x="7418126" y="2973723"/>
            <a:ext cx="731585" cy="538249"/>
          </a:xfrm>
          <a:prstGeom prst="rect">
            <a:avLst/>
          </a:prstGeom>
        </p:spPr>
      </p:pic>
      <p:pic>
        <p:nvPicPr>
          <p:cNvPr id="28" name="Picture 27"/>
          <p:cNvPicPr>
            <a:picLocks noChangeAspect="1"/>
          </p:cNvPicPr>
          <p:nvPr/>
        </p:nvPicPr>
        <p:blipFill rotWithShape="1">
          <a:blip r:embed="rId7"/>
          <a:srcRect t="3054" r="3508"/>
          <a:stretch/>
        </p:blipFill>
        <p:spPr>
          <a:xfrm>
            <a:off x="7429222" y="3563400"/>
            <a:ext cx="731585" cy="538249"/>
          </a:xfrm>
          <a:prstGeom prst="rect">
            <a:avLst/>
          </a:prstGeom>
        </p:spPr>
      </p:pic>
      <p:pic>
        <p:nvPicPr>
          <p:cNvPr id="29" name="Picture 28"/>
          <p:cNvPicPr>
            <a:picLocks noChangeAspect="1"/>
          </p:cNvPicPr>
          <p:nvPr/>
        </p:nvPicPr>
        <p:blipFill rotWithShape="1">
          <a:blip r:embed="rId7"/>
          <a:srcRect t="3054" r="3508"/>
          <a:stretch/>
        </p:blipFill>
        <p:spPr>
          <a:xfrm>
            <a:off x="7445108" y="4187450"/>
            <a:ext cx="731585" cy="538249"/>
          </a:xfrm>
          <a:prstGeom prst="rect">
            <a:avLst/>
          </a:prstGeom>
        </p:spPr>
      </p:pic>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474330" y="5387663"/>
            <a:ext cx="675581" cy="518254"/>
          </a:xfrm>
          <a:prstGeom prst="rect">
            <a:avLst/>
          </a:prstGeom>
        </p:spPr>
      </p:pic>
      <p:sp>
        <p:nvSpPr>
          <p:cNvPr id="38" name="Rectangle 37"/>
          <p:cNvSpPr/>
          <p:nvPr/>
        </p:nvSpPr>
        <p:spPr>
          <a:xfrm>
            <a:off x="5347596" y="5411232"/>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Compression</a:t>
            </a:r>
            <a:endParaRPr lang="en-US" sz="8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57115"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07355"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rotWithShape="1">
          <a:blip r:embed="rId7"/>
          <a:srcRect t="3054" r="3508"/>
          <a:stretch/>
        </p:blipFill>
        <p:spPr>
          <a:xfrm>
            <a:off x="7447984" y="4849414"/>
            <a:ext cx="731585" cy="538249"/>
          </a:xfrm>
          <a:prstGeom prst="rect">
            <a:avLst/>
          </a:prstGeom>
        </p:spPr>
      </p:pic>
      <p:pic>
        <p:nvPicPr>
          <p:cNvPr id="43" name="Picture 42"/>
          <p:cNvPicPr>
            <a:picLocks noChangeAspect="1"/>
          </p:cNvPicPr>
          <p:nvPr/>
        </p:nvPicPr>
        <p:blipFill rotWithShape="1">
          <a:blip r:embed="rId7"/>
          <a:srcRect t="3054" r="3508"/>
          <a:stretch/>
        </p:blipFill>
        <p:spPr>
          <a:xfrm>
            <a:off x="7474187" y="5449108"/>
            <a:ext cx="731585" cy="538249"/>
          </a:xfrm>
          <a:prstGeom prst="rect">
            <a:avLst/>
          </a:prstGeom>
        </p:spPr>
      </p:pic>
      <p:pic>
        <p:nvPicPr>
          <p:cNvPr id="44" name="Picture 43"/>
          <p:cNvPicPr>
            <a:picLocks noChangeAspect="1"/>
          </p:cNvPicPr>
          <p:nvPr/>
        </p:nvPicPr>
        <p:blipFill rotWithShape="1">
          <a:blip r:embed="rId7"/>
          <a:srcRect t="3054" r="3508"/>
          <a:stretch/>
        </p:blipFill>
        <p:spPr>
          <a:xfrm>
            <a:off x="7488218" y="6063141"/>
            <a:ext cx="731585" cy="538249"/>
          </a:xfrm>
          <a:prstGeom prst="rect">
            <a:avLst/>
          </a:prstGeom>
        </p:spPr>
      </p:pic>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Two-sample Kolmogorov-Smirnov test (KS test)</a:t>
            </a:r>
            <a:endParaRPr lang="en-US" dirty="0" smtClean="0"/>
          </a:p>
          <a:p>
            <a:endParaRPr lang="en-US" dirty="0"/>
          </a:p>
          <a:p>
            <a:endParaRPr lang="en-US" dirty="0" smtClean="0"/>
          </a:p>
          <a:p>
            <a:endParaRPr lang="en-US" dirty="0"/>
          </a:p>
          <a:p>
            <a:endParaRPr lang="en-US" dirty="0" smtClean="0"/>
          </a:p>
          <a:p>
            <a:r>
              <a:rPr lang="en-US" dirty="0" err="1" smtClean="0"/>
              <a:t>Kullback-Leibler</a:t>
            </a:r>
            <a:r>
              <a:rPr lang="en-US" dirty="0"/>
              <a:t> </a:t>
            </a:r>
            <a:r>
              <a:rPr lang="en-US" dirty="0" smtClean="0"/>
              <a:t>divergence (KL divergence)</a:t>
            </a:r>
            <a:endParaRPr lang="en-US" dirty="0" smtClean="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pic>
        <p:nvPicPr>
          <p:cNvPr id="5" name="Picture 4"/>
          <p:cNvPicPr>
            <a:picLocks noChangeAspect="1"/>
          </p:cNvPicPr>
          <p:nvPr/>
        </p:nvPicPr>
        <p:blipFill>
          <a:blip r:embed="rId3"/>
          <a:stretch>
            <a:fillRect/>
          </a:stretch>
        </p:blipFill>
        <p:spPr>
          <a:xfrm>
            <a:off x="970534" y="2491730"/>
            <a:ext cx="2552700" cy="444500"/>
          </a:xfrm>
          <a:prstGeom prst="rect">
            <a:avLst/>
          </a:prstGeom>
        </p:spPr>
      </p:pic>
      <p:pic>
        <p:nvPicPr>
          <p:cNvPr id="6" name="Picture 5"/>
          <p:cNvPicPr>
            <a:picLocks noChangeAspect="1"/>
          </p:cNvPicPr>
          <p:nvPr/>
        </p:nvPicPr>
        <p:blipFill>
          <a:blip r:embed="rId4"/>
          <a:stretch>
            <a:fillRect/>
          </a:stretch>
        </p:blipFill>
        <p:spPr>
          <a:xfrm>
            <a:off x="4799220" y="2345432"/>
            <a:ext cx="2692400" cy="711200"/>
          </a:xfrm>
          <a:prstGeom prst="rect">
            <a:avLst/>
          </a:prstGeom>
        </p:spPr>
      </p:pic>
      <p:sp>
        <p:nvSpPr>
          <p:cNvPr id="7" name="TextBox 6"/>
          <p:cNvSpPr txBox="1"/>
          <p:nvPr/>
        </p:nvSpPr>
        <p:spPr>
          <a:xfrm>
            <a:off x="3657876" y="3256210"/>
            <a:ext cx="3028778" cy="369332"/>
          </a:xfrm>
          <a:prstGeom prst="rect">
            <a:avLst/>
          </a:prstGeom>
          <a:noFill/>
        </p:spPr>
        <p:txBody>
          <a:bodyPr wrap="none" rtlCol="0">
            <a:spAutoFit/>
          </a:bodyPr>
          <a:lstStyle/>
          <a:p>
            <a:r>
              <a:rPr lang="en-US" dirty="0" smtClean="0"/>
              <a:t>Empirical distribution function</a:t>
            </a:r>
            <a:endParaRPr lang="en-US" dirty="0"/>
          </a:p>
        </p:txBody>
      </p:sp>
      <p:pic>
        <p:nvPicPr>
          <p:cNvPr id="8" name="Picture 7"/>
          <p:cNvPicPr>
            <a:picLocks noChangeAspect="1"/>
          </p:cNvPicPr>
          <p:nvPr/>
        </p:nvPicPr>
        <p:blipFill>
          <a:blip r:embed="rId5"/>
          <a:stretch>
            <a:fillRect/>
          </a:stretch>
        </p:blipFill>
        <p:spPr>
          <a:xfrm>
            <a:off x="970534" y="4969247"/>
            <a:ext cx="3302000" cy="698500"/>
          </a:xfrm>
          <a:prstGeom prst="rect">
            <a:avLst/>
          </a:prstGeom>
        </p:spPr>
      </p:pic>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825724" y="2897434"/>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119257" y="289743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10892" y="5811059"/>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37</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100" dirty="0">
                <a:cs typeface="Helvetica"/>
              </a:rPr>
              <a:t>Adding 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39</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41</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806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5844" t="3676" r="34732" b="78933"/>
          <a:stretch/>
        </p:blipFill>
        <p:spPr>
          <a:xfrm>
            <a:off x="1298713" y="1855305"/>
            <a:ext cx="2445027" cy="1086678"/>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45</a:t>
            </a:fld>
            <a:endParaRPr lang="en-US"/>
          </a:p>
        </p:txBody>
      </p:sp>
      <p:pic>
        <p:nvPicPr>
          <p:cNvPr id="6" name="Picture 5"/>
          <p:cNvPicPr>
            <a:picLocks noChangeAspect="1"/>
          </p:cNvPicPr>
          <p:nvPr/>
        </p:nvPicPr>
        <p:blipFill rotWithShape="1">
          <a:blip r:embed="rId3"/>
          <a:srcRect l="28738" t="80435" r="26035" b="2898"/>
          <a:stretch/>
        </p:blipFill>
        <p:spPr>
          <a:xfrm>
            <a:off x="1298713" y="4648385"/>
            <a:ext cx="3873662" cy="1073426"/>
          </a:xfrm>
          <a:prstGeom prst="rect">
            <a:avLst/>
          </a:prstGeom>
        </p:spPr>
      </p:pic>
      <p:pic>
        <p:nvPicPr>
          <p:cNvPr id="7" name="Picture 6"/>
          <p:cNvPicPr>
            <a:picLocks noChangeAspect="1"/>
          </p:cNvPicPr>
          <p:nvPr/>
        </p:nvPicPr>
        <p:blipFill rotWithShape="1">
          <a:blip r:embed="rId3"/>
          <a:srcRect l="30384" t="41251" r="28476" b="41720"/>
          <a:stretch/>
        </p:blipFill>
        <p:spPr>
          <a:xfrm>
            <a:off x="1404078" y="3259885"/>
            <a:ext cx="3235789" cy="1007166"/>
          </a:xfrm>
          <a:prstGeom prst="rect">
            <a:avLst/>
          </a:prstGeom>
        </p:spPr>
      </p:pic>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962490" y="2491730"/>
            <a:ext cx="3014928" cy="1754326"/>
          </a:xfrm>
          <a:prstGeom prst="rect">
            <a:avLst/>
          </a:prstGeom>
          <a:noFill/>
        </p:spPr>
        <p:txBody>
          <a:bodyPr wrap="none" rtlCol="0">
            <a:spAutoFit/>
          </a:bodyPr>
          <a:lstStyle/>
          <a:p>
            <a:r>
              <a:rPr lang="en-US" dirty="0" smtClean="0"/>
              <a:t>R: data rate in packets/sec</a:t>
            </a:r>
          </a:p>
          <a:p>
            <a:r>
              <a:rPr lang="en-US" dirty="0" smtClean="0"/>
              <a:t>D: data size per cycle</a:t>
            </a:r>
          </a:p>
          <a:p>
            <a:r>
              <a:rPr lang="en-US" dirty="0" smtClean="0"/>
              <a:t>C: payload of BLE packet</a:t>
            </a:r>
          </a:p>
          <a:p>
            <a:r>
              <a:rPr lang="en-US" dirty="0" smtClean="0"/>
              <a:t>T: maximum allowable latency</a:t>
            </a:r>
          </a:p>
          <a:p>
            <a:r>
              <a:rPr lang="en-US" dirty="0" smtClean="0"/>
              <a:t>K: number of beacons</a:t>
            </a:r>
          </a:p>
          <a:p>
            <a:r>
              <a:rPr lang="en-US" dirty="0" smtClean="0"/>
              <a:t>Tau: lifetime </a:t>
            </a:r>
            <a:endParaRPr lang="en-US" dirty="0"/>
          </a:p>
        </p:txBody>
      </p:sp>
    </p:spTree>
    <p:extLst>
      <p:ext uri="{BB962C8B-B14F-4D97-AF65-F5344CB8AC3E}">
        <p14:creationId xmlns:p14="http://schemas.microsoft.com/office/powerpoint/2010/main" val="45581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46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47</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48</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49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910663"/>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dirty="0"/>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244952"/>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243093"/>
            <a:ext cx="1715534"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bytes</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50</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51</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smtClean="0"/>
              <a:t>Image size:</a:t>
            </a:r>
            <a:endParaRPr lang="en-US" sz="3500" i="1" dirty="0"/>
          </a:p>
        </p:txBody>
      </p:sp>
      <p:sp>
        <p:nvSpPr>
          <p:cNvPr id="12" name="TextBox 11"/>
          <p:cNvSpPr txBox="1"/>
          <p:nvPr/>
        </p:nvSpPr>
        <p:spPr>
          <a:xfrm>
            <a:off x="4739497" y="6284631"/>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0072" y="58556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1720" y="586799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92375" y="626868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05001" y="584926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24385" y="586163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60406" y="3021496"/>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60406" y="3021496"/>
                <a:ext cx="4018830" cy="1172500"/>
              </a:xfrm>
              <a:prstGeom prst="rect">
                <a:avLst/>
              </a:prstGeom>
              <a:blipFill rotWithShape="0">
                <a:blip r:embed="rId5"/>
                <a:stretch>
                  <a:fillRect r="-18361"/>
                </a:stretch>
              </a:blipFill>
            </p:spPr>
            <p:txBody>
              <a:bodyPr/>
              <a:lstStyle/>
              <a:p>
                <a:r>
                  <a:rPr lang="en-US">
                    <a:noFill/>
                  </a:rPr>
                  <a:t> </a:t>
                </a:r>
              </a:p>
            </p:txBody>
          </p:sp>
        </mc:Fallback>
      </mc:AlternateContent>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52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53</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54</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41047" y="539978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57</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11111E-6 -1.85185E-6 C 0.00452 -0.06574 0.00903 -0.13125 -0.0059 -0.15602 C -0.02083 -0.18079 -0.04496 -0.14907 -0.08923 -0.14815 C -0.1335 -0.14722 -0.2401 -0.16435 -0.27187 -0.15069 C -0.30364 -0.13704 -0.27847 -0.09722 -0.27986 -0.06597 C -0.28125 -0.03472 -0.28975 0.01898 -0.27986 0.03704 C -0.26996 0.05509 -0.22986 0.03704 -0.22031 0.04236 C -0.21076 0.04769 -0.21649 0.05833 -0.22222 0.06898 " pathEditMode="relative" ptsTypes="aaaaaa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2.77778E-7 -7.40741E-6 C -0.01562 -0.00765 -0.03108 -0.01505 0.00399 -0.01853 C 0.03906 -0.022 0.1724 -0.01945 0.21042 -0.0213 C 0.24844 -0.02316 0.22778 0.00254 0.23212 -0.02917 C 0.23646 -0.06089 0.23629 -0.13635 0.23611 -0.21158 " pathEditMode="relative" ptsTypes="aaaaA">
                                      <p:cBhvr>
                                        <p:cTn id="22" dur="2000" fill="hold"/>
                                        <p:tgtEl>
                                          <p:spTgt spid="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lnSpcReduction="10000"/>
          </a:bodyPr>
          <a:lstStyle/>
          <a:p>
            <a:pPr marL="457200" lvl="1" indent="0">
              <a:buNone/>
            </a:pPr>
            <a:r>
              <a:rPr lang="en-US" sz="3000" dirty="0" smtClean="0"/>
              <a:t>Foreground, adaptive encoding:  </a:t>
            </a:r>
          </a:p>
          <a:p>
            <a:pPr lvl="2"/>
            <a:r>
              <a:rPr lang="en-US" sz="2500" dirty="0" smtClean="0"/>
              <a:t>DCT </a:t>
            </a:r>
          </a:p>
          <a:p>
            <a:pPr lvl="2"/>
            <a:endParaRPr lang="en-US" sz="2500" dirty="0" smtClean="0"/>
          </a:p>
          <a:p>
            <a:pPr lvl="2"/>
            <a:r>
              <a:rPr lang="en-US" sz="2500" dirty="0" smtClean="0"/>
              <a:t>Wavelet</a:t>
            </a:r>
          </a:p>
          <a:p>
            <a:pPr lvl="2"/>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59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1139687" y="4979272"/>
            <a:ext cx="481141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 </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1689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a:xfrm>
            <a:off x="393600" y="1488084"/>
            <a:ext cx="7886700" cy="4351338"/>
          </a:xfrm>
        </p:spPr>
        <p:txBody>
          <a:bodyPr/>
          <a:lstStyle/>
          <a:p>
            <a:pPr marL="0" indent="0">
              <a:buNone/>
            </a:pPr>
            <a:r>
              <a:rPr lang="en-US" dirty="0" smtClean="0"/>
              <a:t>Compress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564211" y="2214588"/>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23626"/>
            <a:ext cx="666750" cy="2628549"/>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1676271" y="4231961"/>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3309" y="5620162"/>
            <a:ext cx="1254919" cy="955450"/>
          </a:xfrm>
          <a:prstGeom prst="rect">
            <a:avLst/>
          </a:prstGeom>
        </p:spPr>
      </p:pic>
      <p:sp>
        <p:nvSpPr>
          <p:cNvPr id="13" name="Right Brace 12"/>
          <p:cNvSpPr/>
          <p:nvPr/>
        </p:nvSpPr>
        <p:spPr>
          <a:xfrm rot="16200000">
            <a:off x="3527641" y="4589158"/>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1453906" y="5319663"/>
            <a:ext cx="1086282" cy="1255949"/>
          </a:xfrm>
          <a:prstGeom prst="rect">
            <a:avLst/>
          </a:prstGeom>
        </p:spPr>
      </p:pic>
      <p:cxnSp>
        <p:nvCxnSpPr>
          <p:cNvPr id="15" name="Straight Arrow Connector 14"/>
          <p:cNvCxnSpPr/>
          <p:nvPr/>
        </p:nvCxnSpPr>
        <p:spPr>
          <a:xfrm>
            <a:off x="2773148" y="5919648"/>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68382" y="5947637"/>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34298" y="4229503"/>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2944274" y="4420133"/>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pic>
        <p:nvPicPr>
          <p:cNvPr id="19" name="Picture 18" descr="example_fram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9879" y="1800840"/>
            <a:ext cx="2656005" cy="2097272"/>
          </a:xfrm>
          <a:prstGeom prst="rect">
            <a:avLst/>
          </a:prstGeom>
        </p:spPr>
      </p:pic>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 good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60</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61</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2"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1"/>
      <p:bldP spid="9" grpId="0" animBg="1"/>
      <p:bldP spid="9" grpId="1" animBg="1"/>
      <p:bldP spid="4" grpId="0"/>
      <p:bldP spid="4" grpId="1"/>
      <p:bldP spid="12" grpId="0" animBg="1"/>
      <p:bldP spid="12" grpId="1" animBg="1"/>
      <p:bldP spid="13" grpId="0" animBg="1"/>
      <p:bldP spid="13" grpId="1" animBg="1"/>
      <p:bldP spid="14" grpId="0" animBg="1"/>
      <p:bldP spid="14" grpId="1" animBg="1"/>
      <p:bldP spid="15" grpId="1"/>
      <p:bldP spid="15" grpId="2"/>
      <p:bldP spid="16" grpId="0"/>
      <p:bldP spid="16" grpId="1"/>
      <p:bldP spid="17" grpId="0"/>
      <p:bldP spid="17"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62</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06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63</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539915" y="3117319"/>
            <a:ext cx="1742785" cy="369332"/>
          </a:xfrm>
          <a:prstGeom prst="rect">
            <a:avLst/>
          </a:prstGeom>
          <a:noFill/>
        </p:spPr>
        <p:txBody>
          <a:bodyPr wrap="none" rtlCol="0">
            <a:spAutoFit/>
          </a:bodyPr>
          <a:lstStyle/>
          <a:p>
            <a:r>
              <a:rPr lang="en-US"/>
              <a:t>Motion planning</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3229953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611168" y="2087428"/>
            <a:ext cx="6172200" cy="3394472"/>
          </a:xfrm>
        </p:spPr>
      </p:pic>
      <p:sp>
        <p:nvSpPr>
          <p:cNvPr id="19" name="Rectangular Callout 18"/>
          <p:cNvSpPr/>
          <p:nvPr/>
        </p:nvSpPr>
        <p:spPr>
          <a:xfrm>
            <a:off x="5108826" y="1829969"/>
            <a:ext cx="2892175" cy="1739522"/>
          </a:xfrm>
          <a:prstGeom prst="wedgeRectCallout">
            <a:avLst>
              <a:gd name="adj1" fmla="val -63860"/>
              <a:gd name="adj2" fmla="val 591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ounded Rectangle 5"/>
          <p:cNvSpPr/>
          <p:nvPr/>
        </p:nvSpPr>
        <p:spPr>
          <a:xfrm>
            <a:off x="2594611" y="4054144"/>
            <a:ext cx="698201"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3322270" y="3840391"/>
            <a:ext cx="579377" cy="28709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3965863" y="3646279"/>
            <a:ext cx="780299"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1181524" y="3840391"/>
            <a:ext cx="1119473" cy="591531"/>
          </a:xfrm>
          <a:prstGeom prst="rect">
            <a:avLst/>
          </a:prstGeom>
        </p:spPr>
        <p:txBody>
          <a:bodyPr vert="horz" lIns="68580" tIns="34290" rIns="68580" bIns="3429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75" dirty="0"/>
              <a:t>Reduce frequency component coefficients / quantization</a:t>
            </a:r>
          </a:p>
          <a:p>
            <a:pPr marL="0" indent="0">
              <a:buNone/>
            </a:pPr>
            <a:endParaRPr lang="en-US" sz="2400" dirty="0"/>
          </a:p>
        </p:txBody>
      </p:sp>
      <p:cxnSp>
        <p:nvCxnSpPr>
          <p:cNvPr id="11" name="Curved Connector 10"/>
          <p:cNvCxnSpPr>
            <a:endCxn id="6" idx="1"/>
          </p:cNvCxnSpPr>
          <p:nvPr/>
        </p:nvCxnSpPr>
        <p:spPr>
          <a:xfrm flipV="1">
            <a:off x="2102279" y="4161020"/>
            <a:ext cx="492330" cy="106877"/>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flipV="1">
            <a:off x="2102281" y="3891793"/>
            <a:ext cx="1190531" cy="149219"/>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5156044" y="3683233"/>
            <a:ext cx="1119473" cy="59153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Reduce mesh density</a:t>
            </a:r>
          </a:p>
          <a:p>
            <a:pPr marL="0" indent="0">
              <a:buNone/>
            </a:pPr>
            <a:endParaRPr lang="en-US" sz="1200" dirty="0"/>
          </a:p>
        </p:txBody>
      </p:sp>
      <p:cxnSp>
        <p:nvCxnSpPr>
          <p:cNvPr id="15" name="Curved Connector 14"/>
          <p:cNvCxnSpPr>
            <a:endCxn id="9" idx="3"/>
          </p:cNvCxnSpPr>
          <p:nvPr/>
        </p:nvCxnSpPr>
        <p:spPr>
          <a:xfrm rot="10800000">
            <a:off x="4746160" y="3753155"/>
            <a:ext cx="379439" cy="87236"/>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18" name="Content Placeholder 5" descr="triangularization_process.pdf"/>
          <p:cNvPicPr>
            <a:picLocks noChangeAspect="1"/>
          </p:cNvPicPr>
          <p:nvPr/>
        </p:nvPicPr>
        <p:blipFill>
          <a:blip r:embed="rId4">
            <a:extLst>
              <a:ext uri="{28A0092B-C50C-407E-A947-70E740481C1C}">
                <a14:useLocalDpi xmlns:a14="http://schemas.microsoft.com/office/drawing/2010/main" val="0"/>
              </a:ext>
            </a:extLst>
          </a:blip>
          <a:srcRect t="1878" b="1878"/>
          <a:stretch>
            <a:fillRect/>
          </a:stretch>
        </p:blipFill>
        <p:spPr>
          <a:xfrm>
            <a:off x="5179764" y="1892106"/>
            <a:ext cx="2757946" cy="162672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8" grpId="0" animBg="1"/>
      <p:bldP spid="9" grpId="0" animBg="1"/>
      <p:bldP spid="10"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65</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3816831"/>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1915662"/>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 y="3583077"/>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69</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8334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60028" y="1903923"/>
            <a:ext cx="7886700" cy="4351338"/>
          </a:xfrm>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5483501" y="4718078"/>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6193813" y="3717413"/>
            <a:ext cx="2810026" cy="1168213"/>
          </a:xfrm>
          <a:prstGeom prst="rect">
            <a:avLst/>
          </a:prstGeom>
        </p:spPr>
      </p:pic>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73</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20024"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765667"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83110"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21504"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22422"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35908"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75</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76</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multimedia data storage/broadcasting on systems with extreme memory/bandwidth limit.</a:t>
            </a:r>
          </a:p>
          <a:p>
            <a:pPr marL="800100" lvl="1" indent="-342900" algn="l">
              <a:buFont typeface="Arial" charset="0"/>
              <a:buChar char="•"/>
            </a:pPr>
            <a:r>
              <a:rPr lang="en-US" sz="2500" dirty="0" smtClean="0">
                <a:cs typeface="Helvetica"/>
              </a:rPr>
              <a:t>First BLE image broadcasting system</a:t>
            </a:r>
          </a:p>
          <a:p>
            <a:pPr marL="800100" lvl="1" indent="-342900" algn="l">
              <a:buFont typeface="Arial" charset="0"/>
              <a:buChar char="•"/>
            </a:pPr>
            <a:r>
              <a:rPr lang="en-US" sz="2500" dirty="0" smtClean="0">
                <a:cs typeface="Helvetica"/>
              </a:rPr>
              <a:t>IMU-guided multi-view capture algorithm</a:t>
            </a:r>
          </a:p>
          <a:p>
            <a:pPr marL="800100" lvl="1" indent="-342900" algn="l">
              <a:buFont typeface="Arial" charset="0"/>
              <a:buChar char="•"/>
            </a:pPr>
            <a:r>
              <a:rPr lang="en-US" sz="2500" dirty="0" smtClean="0">
                <a:cs typeface="Helvetica"/>
              </a:rPr>
              <a:t>First BLE 3D motion 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p>
          <a:p>
            <a:pPr marL="800100" lvl="1" indent="-342900" algn="l">
              <a:buFont typeface="Arial" charset="0"/>
              <a:buChar char="•"/>
            </a:pPr>
            <a:r>
              <a:rPr lang="en-US" sz="2500" dirty="0" smtClean="0">
                <a:cs typeface="Helvetica"/>
              </a:rPr>
              <a:t>IMU-guided multi-view capture algorithm can be applied in other multi-view capture systems</a:t>
            </a: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983" y="1163317"/>
            <a:ext cx="7886700" cy="4351338"/>
          </a:xfrm>
        </p:spPr>
        <p:txBody>
          <a:bodyPr>
            <a:normAutofit/>
          </a:bodyPr>
          <a:lstStyle/>
          <a:p>
            <a:pPr marL="0" indent="0">
              <a:buNone/>
            </a:pPr>
            <a:endParaRPr lang="en-US" sz="3000" dirty="0" smtClean="0"/>
          </a:p>
          <a:p>
            <a:pPr marL="0" indent="0">
              <a:buNone/>
            </a:pPr>
            <a:r>
              <a:rPr lang="en-US" sz="3000" dirty="0" smtClean="0"/>
              <a:t>For systems with limited storage, conventional techniques sometimes fail to provide sufficient compression.</a:t>
            </a:r>
          </a:p>
          <a:p>
            <a:pPr marL="0" indent="0">
              <a:buNone/>
            </a:pPr>
            <a:r>
              <a:rPr lang="en-US" sz="3000" dirty="0" smtClean="0"/>
              <a:t>Develop a new approach to achieve better compression than conventional compression techniques.</a:t>
            </a:r>
            <a:endParaRPr lang="en-US" sz="30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83" y="4359911"/>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8</a:t>
            </a:fld>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150" y="4359911"/>
            <a:ext cx="3200400" cy="1920240"/>
          </a:xfrm>
          <a:prstGeom prst="rect">
            <a:avLst/>
          </a:prstGeom>
        </p:spPr>
      </p:pic>
      <p:sp>
        <p:nvSpPr>
          <p:cNvPr id="4" name="Oval 3"/>
          <p:cNvSpPr/>
          <p:nvPr/>
        </p:nvSpPr>
        <p:spPr>
          <a:xfrm>
            <a:off x="734957" y="494646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68857" y="492152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81</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83</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466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84</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85</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86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87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88</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89</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1" y="1490489"/>
            <a:ext cx="6049542" cy="453715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11724" y="1985488"/>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New:</a:t>
            </a:r>
          </a:p>
          <a:p>
            <a:r>
              <a:rPr lang="en-US" sz="3800" i="1" dirty="0" smtClean="0"/>
              <a:t> </a:t>
            </a:r>
            <a:endParaRPr lang="en-US" sz="3800" i="1" dirty="0"/>
          </a:p>
        </p:txBody>
      </p:sp>
      <p:sp>
        <p:nvSpPr>
          <p:cNvPr id="9" name="TextBox 8"/>
          <p:cNvSpPr txBox="1"/>
          <p:nvPr/>
        </p:nvSpPr>
        <p:spPr>
          <a:xfrm>
            <a:off x="7486650" y="3577955"/>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0" name="Straight Connector 9"/>
          <p:cNvCxnSpPr/>
          <p:nvPr/>
        </p:nvCxnSpPr>
        <p:spPr>
          <a:xfrm>
            <a:off x="7816612" y="32486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38260" y="32610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47967" y="5950528"/>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042335" y="557410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63983" y="558647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81771" y="3542674"/>
            <a:ext cx="1353299" cy="646331"/>
          </a:xfrm>
          <a:prstGeom prst="rect">
            <a:avLst/>
          </a:prstGeom>
          <a:noFill/>
        </p:spPr>
        <p:txBody>
          <a:bodyPr wrap="square" rtlCol="0">
            <a:spAutoFit/>
          </a:bodyPr>
          <a:lstStyle/>
          <a:p>
            <a:pPr algn="ctr"/>
            <a:r>
              <a:rPr lang="en-US" dirty="0" smtClean="0"/>
              <a:t>Original information</a:t>
            </a:r>
          </a:p>
        </p:txBody>
      </p:sp>
      <p:cxnSp>
        <p:nvCxnSpPr>
          <p:cNvPr id="18" name="Straight Connector 17"/>
          <p:cNvCxnSpPr/>
          <p:nvPr/>
        </p:nvCxnSpPr>
        <p:spPr>
          <a:xfrm>
            <a:off x="6848740" y="32292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70388" y="32415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5423646" y="2652529"/>
                <a:ext cx="34315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423646" y="2652529"/>
                <a:ext cx="3431580"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541801" y="4919862"/>
                <a:ext cx="256724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20" name="TextBox 19"/>
              <p:cNvSpPr txBox="1">
                <a:spLocks noRot="1" noChangeAspect="1" noMove="1" noResize="1" noEditPoints="1" noAdjustHandles="1" noChangeArrowheads="1" noChangeShapeType="1" noTextEdit="1"/>
              </p:cNvSpPr>
              <p:nvPr/>
            </p:nvSpPr>
            <p:spPr>
              <a:xfrm>
                <a:off x="5541801" y="4919862"/>
                <a:ext cx="2567241" cy="53860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90</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91</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SSIM	</a:t>
            </a:r>
            <a:endParaRPr lang="en-US" dirty="0"/>
          </a:p>
        </p:txBody>
      </p:sp>
      <p:pic>
        <p:nvPicPr>
          <p:cNvPr id="5" name="Content Placeholder 4"/>
          <p:cNvPicPr>
            <a:picLocks noGrp="1" noChangeAspect="1"/>
          </p:cNvPicPr>
          <p:nvPr>
            <p:ph idx="1"/>
          </p:nvPr>
        </p:nvPicPr>
        <p:blipFill>
          <a:blip r:embed="rId2"/>
          <a:stretch>
            <a:fillRect/>
          </a:stretch>
        </p:blipFill>
        <p:spPr>
          <a:xfrm>
            <a:off x="2387600" y="3556794"/>
            <a:ext cx="4368800" cy="88900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92</a:t>
            </a:fld>
            <a:endParaRPr lang="en-US"/>
          </a:p>
        </p:txBody>
      </p:sp>
    </p:spTree>
    <p:extLst>
      <p:ext uri="{BB962C8B-B14F-4D97-AF65-F5344CB8AC3E}">
        <p14:creationId xmlns:p14="http://schemas.microsoft.com/office/powerpoint/2010/main" val="1580995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21754</TotalTime>
  <Words>6856</Words>
  <Application>Microsoft Macintosh PowerPoint</Application>
  <PresentationFormat>On-screen Show (4:3)</PresentationFormat>
  <Paragraphs>1066</Paragraphs>
  <Slides>92</Slides>
  <Notes>89</Notes>
  <HiddenSlides>9</HiddenSlides>
  <MMClips>12</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107" baseType="lpstr">
      <vt:lpstr>Calibri</vt:lpstr>
      <vt:lpstr>Calibri (Body)</vt:lpstr>
      <vt:lpstr>Calibri Light</vt:lpstr>
      <vt:lpstr>Cambria Math</vt:lpstr>
      <vt:lpstr>DengXian</vt:lpstr>
      <vt:lpstr>Gill Sans</vt:lpstr>
      <vt:lpstr>Helvetica</vt:lpstr>
      <vt:lpstr>Mangal</vt:lpstr>
      <vt:lpstr>Times New Roman</vt:lpstr>
      <vt:lpstr>Zapf Dingbats</vt:lpstr>
      <vt:lpstr>宋体</vt:lpstr>
      <vt:lpstr>等线</vt:lpstr>
      <vt:lpstr>Arial</vt:lpstr>
      <vt:lpstr>Office Theme</vt:lpstr>
      <vt:lpstr>Document</vt:lpstr>
      <vt:lpstr>Generic Framework for Prioritizing Content of Interest in Multimedia Data Compression</vt:lpstr>
      <vt:lpstr>Data </vt:lpstr>
      <vt:lpstr>PowerPoint Presentation</vt:lpstr>
      <vt:lpstr>Motivating example</vt:lpstr>
      <vt:lpstr>Extreme compression: image</vt:lpstr>
      <vt:lpstr>Motivating example</vt:lpstr>
      <vt:lpstr>Extreme compression: video</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Data size</vt:lpstr>
      <vt:lpstr>Segmentation</vt:lpstr>
      <vt:lpstr>System</vt:lpstr>
      <vt:lpstr>IMU-guided multi-view capture</vt:lpstr>
      <vt:lpstr>A widely-applicable multi-view capture optimization</vt:lpstr>
      <vt:lpstr>Image encoding</vt:lpstr>
      <vt:lpstr>Evaluation</vt:lpstr>
      <vt:lpstr>Evaluation</vt:lpstr>
      <vt:lpstr>Evaluation</vt:lpstr>
      <vt:lpstr>Evaluation (user study)</vt:lpstr>
      <vt:lpstr>Projects</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Method Summary</vt:lpstr>
      <vt:lpstr>PowerPoint Presentation</vt:lpstr>
      <vt:lpstr>PowerPoint Presentation</vt:lpstr>
      <vt:lpstr>PowerPoint Presentation</vt:lpstr>
      <vt:lpstr>PowerPoint Presentation</vt:lpstr>
      <vt:lpstr>PowerPoint Presentation</vt:lpstr>
      <vt:lpstr>Approach</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lpstr>SSIM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933</cp:revision>
  <dcterms:created xsi:type="dcterms:W3CDTF">2017-02-13T04:25:39Z</dcterms:created>
  <dcterms:modified xsi:type="dcterms:W3CDTF">2017-04-03T15:21:31Z</dcterms:modified>
</cp:coreProperties>
</file>